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63" r:id="rId4"/>
    <p:sldId id="265" r:id="rId5"/>
    <p:sldId id="271" r:id="rId6"/>
    <p:sldId id="268" r:id="rId7"/>
    <p:sldId id="269" r:id="rId8"/>
    <p:sldId id="270" r:id="rId9"/>
    <p:sldId id="272" r:id="rId10"/>
    <p:sldId id="273" r:id="rId11"/>
    <p:sldId id="274" r:id="rId12"/>
    <p:sldId id="275" r:id="rId13"/>
    <p:sldId id="276" r:id="rId14"/>
    <p:sldId id="278" r:id="rId15"/>
    <p:sldId id="277" r:id="rId16"/>
    <p:sldId id="279" r:id="rId17"/>
    <p:sldId id="280" r:id="rId18"/>
    <p:sldId id="281" r:id="rId19"/>
    <p:sldId id="282" r:id="rId20"/>
    <p:sldId id="283" r:id="rId21"/>
    <p:sldId id="284" r:id="rId22"/>
    <p:sldId id="285" r:id="rId23"/>
    <p:sldId id="287" r:id="rId24"/>
    <p:sldId id="288" r:id="rId25"/>
    <p:sldId id="267" r:id="rId26"/>
    <p:sldId id="26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33" autoAdjust="0"/>
    <p:restoredTop sz="71120" autoAdjust="0"/>
  </p:normalViewPr>
  <p:slideViewPr>
    <p:cSldViewPr snapToGrid="0">
      <p:cViewPr varScale="1">
        <p:scale>
          <a:sx n="81" d="100"/>
          <a:sy n="81" d="100"/>
        </p:scale>
        <p:origin x="1230" y="90"/>
      </p:cViewPr>
      <p:guideLst/>
    </p:cSldViewPr>
  </p:slideViewPr>
  <p:notesTextViewPr>
    <p:cViewPr>
      <p:scale>
        <a:sx n="1" d="1"/>
        <a:sy n="1" d="1"/>
      </p:scale>
      <p:origin x="0" y="0"/>
    </p:cViewPr>
  </p:notesTextViewPr>
  <p:sorterViewPr>
    <p:cViewPr>
      <p:scale>
        <a:sx n="100" d="100"/>
        <a:sy n="100" d="100"/>
      </p:scale>
      <p:origin x="0" y="-96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9E355C-1CEB-488F-9603-2530AFF3AD46}" type="datetimeFigureOut">
              <a:rPr lang="en-GB" smtClean="0"/>
              <a:t>11/03/2021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7C5B-FEC3-495B-8779-01850281E7D4}" type="slidenum">
              <a:rPr lang="en-GB" smtClean="0"/>
              <a:t>‹#›</a:t>
            </a:fld>
            <a:endParaRPr lang="en-GB" dirty="0"/>
          </a:p>
        </p:txBody>
      </p:sp>
    </p:spTree>
    <p:extLst>
      <p:ext uri="{BB962C8B-B14F-4D97-AF65-F5344CB8AC3E}">
        <p14:creationId xmlns:p14="http://schemas.microsoft.com/office/powerpoint/2010/main" val="391765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dirty="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798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Whilst VR is popular, interactive and may provide a simulated environment, it does prohibit its user from developing a relationship with the real world due to the immersion in that simulated environment (Kounavis, Kasimati and Zamani, 2012). </a:t>
            </a:r>
          </a:p>
          <a:p>
            <a:endParaRPr lang="en-AU" dirty="0"/>
          </a:p>
          <a:p>
            <a:r>
              <a:rPr lang="en-AU" dirty="0"/>
              <a:t>Meanwhile, augmented reality (AR) enables its user to develop a relationship with their environment due to its ability to superimpose computer-generated data onto the real view and it is for this reason, the technology has increased in recent popularity. </a:t>
            </a:r>
          </a:p>
        </p:txBody>
      </p:sp>
      <p:sp>
        <p:nvSpPr>
          <p:cNvPr id="4" name="Slide Number Placeholder 3"/>
          <p:cNvSpPr>
            <a:spLocks noGrp="1"/>
          </p:cNvSpPr>
          <p:nvPr>
            <p:ph type="sldNum" sz="quarter" idx="5"/>
          </p:nvPr>
        </p:nvSpPr>
        <p:spPr/>
        <p:txBody>
          <a:bodyPr/>
          <a:lstStyle/>
          <a:p>
            <a:fld id="{76737C5B-FEC3-495B-8779-01850281E7D4}" type="slidenum">
              <a:rPr lang="en-GB" smtClean="0"/>
              <a:t>10</a:t>
            </a:fld>
            <a:endParaRPr lang="en-GB" dirty="0"/>
          </a:p>
        </p:txBody>
      </p:sp>
    </p:spTree>
    <p:extLst>
      <p:ext uri="{BB962C8B-B14F-4D97-AF65-F5344CB8AC3E}">
        <p14:creationId xmlns:p14="http://schemas.microsoft.com/office/powerpoint/2010/main" val="17149172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Within the hospitality sector, in addition to facilitating menu selection and ordering processes, developments in information and communication technologies (ICTs) in recent times have enabled restaurants to begin incorporating both VR and AR into their restaurant dining experiences (Guttentag, 2010). </a:t>
            </a:r>
          </a:p>
          <a:p>
            <a:endParaRPr lang="en-AU" dirty="0"/>
          </a:p>
          <a:p>
            <a:r>
              <a:rPr lang="en-AU" dirty="0"/>
              <a:t>As dining out is such a sensory experience, it makes sense that operators would start to experiment with how digital technology can be used in a restaurant setting (Tatti, 2016).</a:t>
            </a:r>
          </a:p>
          <a:p>
            <a:endParaRPr lang="en-AU" dirty="0"/>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11</a:t>
            </a:fld>
            <a:endParaRPr lang="en-GB" dirty="0"/>
          </a:p>
        </p:txBody>
      </p:sp>
    </p:spTree>
    <p:extLst>
      <p:ext uri="{BB962C8B-B14F-4D97-AF65-F5344CB8AC3E}">
        <p14:creationId xmlns:p14="http://schemas.microsoft.com/office/powerpoint/2010/main" val="1977710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While the increased utilisation of smart technologies has facilitated the creation of more personalised experiences for the traveller, the constant ‘connectivity’ aspect may generate a sense of feeling not complete relaxation while on holiday. </a:t>
            </a:r>
          </a:p>
          <a:p>
            <a:endParaRPr lang="en-AU" dirty="0"/>
          </a:p>
          <a:p>
            <a:endParaRPr lang="en-AU" dirty="0"/>
          </a:p>
          <a:p>
            <a:r>
              <a:rPr lang="en-AU" dirty="0"/>
              <a:t>Smart boredom is considered as the ‘use of spare time to browse social media, play games, manage online finances and catch up on the latest news anytime, anywhere’! (The Conversation, 2018).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12</a:t>
            </a:fld>
            <a:endParaRPr lang="en-GB" dirty="0"/>
          </a:p>
        </p:txBody>
      </p:sp>
    </p:spTree>
    <p:extLst>
      <p:ext uri="{BB962C8B-B14F-4D97-AF65-F5344CB8AC3E}">
        <p14:creationId xmlns:p14="http://schemas.microsoft.com/office/powerpoint/2010/main" val="34148792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notion behind the term ‘smart boredom’ is maximising our time, whether it be during our morning commute, whilst waiting for an appointment or in the queue at the supermarket. </a:t>
            </a:r>
          </a:p>
          <a:p>
            <a:endParaRPr lang="en-AU" dirty="0"/>
          </a:p>
          <a:p>
            <a:r>
              <a:rPr lang="en-AU" dirty="0"/>
              <a:t>The use of mobile technology via smartphones and tablets along with the ability to connect to the internet, usually via free Wi-Fi, are major facilitators of the smart boredom concept. </a:t>
            </a:r>
          </a:p>
        </p:txBody>
      </p:sp>
      <p:sp>
        <p:nvSpPr>
          <p:cNvPr id="4" name="Slide Number Placeholder 3"/>
          <p:cNvSpPr>
            <a:spLocks noGrp="1"/>
          </p:cNvSpPr>
          <p:nvPr>
            <p:ph type="sldNum" sz="quarter" idx="5"/>
          </p:nvPr>
        </p:nvSpPr>
        <p:spPr/>
        <p:txBody>
          <a:bodyPr/>
          <a:lstStyle/>
          <a:p>
            <a:fld id="{76737C5B-FEC3-495B-8779-01850281E7D4}" type="slidenum">
              <a:rPr lang="en-GB" smtClean="0"/>
              <a:t>13</a:t>
            </a:fld>
            <a:endParaRPr lang="en-GB" dirty="0"/>
          </a:p>
        </p:txBody>
      </p:sp>
    </p:spTree>
    <p:extLst>
      <p:ext uri="{BB962C8B-B14F-4D97-AF65-F5344CB8AC3E}">
        <p14:creationId xmlns:p14="http://schemas.microsoft.com/office/powerpoint/2010/main" val="427700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However, when it comes to recreation and holidays, the demand for travel experiences reflecting complete relaxation may relate to our ability to be always contactable and online in our everyday life. </a:t>
            </a:r>
          </a:p>
          <a:p>
            <a:endParaRPr lang="en-AU" dirty="0"/>
          </a:p>
          <a:p>
            <a:r>
              <a:rPr lang="en-AU" dirty="0"/>
              <a:t>Tourists of the future may be seeking a ‘digital detox’ whereby their travel experience may be totally void of any technology and online platforms.</a:t>
            </a:r>
          </a:p>
        </p:txBody>
      </p:sp>
      <p:sp>
        <p:nvSpPr>
          <p:cNvPr id="4" name="Slide Number Placeholder 3"/>
          <p:cNvSpPr>
            <a:spLocks noGrp="1"/>
          </p:cNvSpPr>
          <p:nvPr>
            <p:ph type="sldNum" sz="quarter" idx="5"/>
          </p:nvPr>
        </p:nvSpPr>
        <p:spPr/>
        <p:txBody>
          <a:bodyPr/>
          <a:lstStyle/>
          <a:p>
            <a:fld id="{76737C5B-FEC3-495B-8779-01850281E7D4}" type="slidenum">
              <a:rPr lang="en-GB" smtClean="0"/>
              <a:t>14</a:t>
            </a:fld>
            <a:endParaRPr lang="en-GB" dirty="0"/>
          </a:p>
        </p:txBody>
      </p:sp>
    </p:spTree>
    <p:extLst>
      <p:ext uri="{BB962C8B-B14F-4D97-AF65-F5344CB8AC3E}">
        <p14:creationId xmlns:p14="http://schemas.microsoft.com/office/powerpoint/2010/main" val="20814499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 super sabbatical involves:</a:t>
            </a:r>
          </a:p>
          <a:p>
            <a:endParaRPr lang="en-AU" dirty="0"/>
          </a:p>
          <a:p>
            <a:r>
              <a:rPr lang="en-AU" dirty="0"/>
              <a:t>…hard-charging career entrepreneurs, financers, and other ‘one-percenters’, unaccustomed to half measures at work or play, seeking a maxed-out full throttle gap year to jump start the kind of mind expanding, soul sustaining experiences they missed out on whilst laying the foundations of their start-up company (Meltzer, 2019).</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15</a:t>
            </a:fld>
            <a:endParaRPr lang="en-GB" dirty="0"/>
          </a:p>
        </p:txBody>
      </p:sp>
    </p:spTree>
    <p:extLst>
      <p:ext uri="{BB962C8B-B14F-4D97-AF65-F5344CB8AC3E}">
        <p14:creationId xmlns:p14="http://schemas.microsoft.com/office/powerpoint/2010/main" val="14029022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Those taking a super sabbatical are typically aged 35 – 50 years. </a:t>
            </a:r>
          </a:p>
          <a:p>
            <a:endParaRPr lang="en-AU" dirty="0"/>
          </a:p>
          <a:p>
            <a:r>
              <a:rPr lang="en-AU" dirty="0"/>
              <a:t>The common trait is a Type A overachiever, who either are between jobs, have recently sold their company – or in some cases, were experiencing complete work and personal life imbalance (Meltzer, 2019). </a:t>
            </a:r>
          </a:p>
        </p:txBody>
      </p:sp>
      <p:sp>
        <p:nvSpPr>
          <p:cNvPr id="4" name="Slide Number Placeholder 3"/>
          <p:cNvSpPr>
            <a:spLocks noGrp="1"/>
          </p:cNvSpPr>
          <p:nvPr>
            <p:ph type="sldNum" sz="quarter" idx="5"/>
          </p:nvPr>
        </p:nvSpPr>
        <p:spPr/>
        <p:txBody>
          <a:bodyPr/>
          <a:lstStyle/>
          <a:p>
            <a:fld id="{76737C5B-FEC3-495B-8779-01850281E7D4}" type="slidenum">
              <a:rPr lang="en-GB" smtClean="0"/>
              <a:t>16</a:t>
            </a:fld>
            <a:endParaRPr lang="en-GB" dirty="0"/>
          </a:p>
        </p:txBody>
      </p:sp>
    </p:spTree>
    <p:extLst>
      <p:ext uri="{BB962C8B-B14F-4D97-AF65-F5344CB8AC3E}">
        <p14:creationId xmlns:p14="http://schemas.microsoft.com/office/powerpoint/2010/main" val="2315068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Taking a super sabbatical provides opportunity for people to reconnect with themselves, their family and friends as well as the world around them. In some cases, people have an epiphany; they have an eagerness to be in touch with their emotions, to experience those goose bumps moments that amaze them. </a:t>
            </a:r>
          </a:p>
        </p:txBody>
      </p:sp>
      <p:sp>
        <p:nvSpPr>
          <p:cNvPr id="4" name="Slide Number Placeholder 3"/>
          <p:cNvSpPr>
            <a:spLocks noGrp="1"/>
          </p:cNvSpPr>
          <p:nvPr>
            <p:ph type="sldNum" sz="quarter" idx="5"/>
          </p:nvPr>
        </p:nvSpPr>
        <p:spPr/>
        <p:txBody>
          <a:bodyPr/>
          <a:lstStyle/>
          <a:p>
            <a:fld id="{76737C5B-FEC3-495B-8779-01850281E7D4}" type="slidenum">
              <a:rPr lang="en-GB" smtClean="0"/>
              <a:t>17</a:t>
            </a:fld>
            <a:endParaRPr lang="en-GB" dirty="0"/>
          </a:p>
        </p:txBody>
      </p:sp>
    </p:spTree>
    <p:extLst>
      <p:ext uri="{BB962C8B-B14F-4D97-AF65-F5344CB8AC3E}">
        <p14:creationId xmlns:p14="http://schemas.microsoft.com/office/powerpoint/2010/main" val="2950447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Those pursuing volunteer activities as part of a super sabbatical can undertake holidays that involve projects designed to relieve the poverty of certain groups through community well-being and conservation work. The duration of volunteer projects varies from a few weeks to a month or more (Lyons et al., 2011). </a:t>
            </a:r>
          </a:p>
          <a:p>
            <a:endParaRPr lang="en-AU" dirty="0"/>
          </a:p>
          <a:p>
            <a:r>
              <a:rPr lang="en-AU" dirty="0"/>
              <a:t>These projects may include “building infrastructure, business development, environmental regeneration, farming, teaching or wildlife conservation” (Lyons et al., 2011, p. 367). </a:t>
            </a:r>
          </a:p>
        </p:txBody>
      </p:sp>
      <p:sp>
        <p:nvSpPr>
          <p:cNvPr id="4" name="Slide Number Placeholder 3"/>
          <p:cNvSpPr>
            <a:spLocks noGrp="1"/>
          </p:cNvSpPr>
          <p:nvPr>
            <p:ph type="sldNum" sz="quarter" idx="5"/>
          </p:nvPr>
        </p:nvSpPr>
        <p:spPr/>
        <p:txBody>
          <a:bodyPr/>
          <a:lstStyle/>
          <a:p>
            <a:fld id="{76737C5B-FEC3-495B-8779-01850281E7D4}" type="slidenum">
              <a:rPr lang="en-GB" smtClean="0"/>
              <a:t>18</a:t>
            </a:fld>
            <a:endParaRPr lang="en-GB" dirty="0"/>
          </a:p>
        </p:txBody>
      </p:sp>
    </p:spTree>
    <p:extLst>
      <p:ext uri="{BB962C8B-B14F-4D97-AF65-F5344CB8AC3E}">
        <p14:creationId xmlns:p14="http://schemas.microsoft.com/office/powerpoint/2010/main" val="1196974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Creativity can also be a key reason why people may take a super sabbatical. As creative activities are subject to growing time pressure, due to work, family and other personal commitments, there are fewer gaps in people’s busy lives for creative activities since they require a heavy time investment. </a:t>
            </a:r>
          </a:p>
          <a:p>
            <a:endParaRPr lang="en-AU" dirty="0"/>
          </a:p>
          <a:p>
            <a:r>
              <a:rPr lang="en-AU" dirty="0"/>
              <a:t>People who do not have time to engage in creative pastimes in their normal everyday environment are using their leave time for self-development and self-expression.</a:t>
            </a:r>
          </a:p>
        </p:txBody>
      </p:sp>
      <p:sp>
        <p:nvSpPr>
          <p:cNvPr id="4" name="Slide Number Placeholder 3"/>
          <p:cNvSpPr>
            <a:spLocks noGrp="1"/>
          </p:cNvSpPr>
          <p:nvPr>
            <p:ph type="sldNum" sz="quarter" idx="5"/>
          </p:nvPr>
        </p:nvSpPr>
        <p:spPr/>
        <p:txBody>
          <a:bodyPr/>
          <a:lstStyle/>
          <a:p>
            <a:fld id="{76737C5B-FEC3-495B-8779-01850281E7D4}" type="slidenum">
              <a:rPr lang="en-GB" smtClean="0"/>
              <a:t>19</a:t>
            </a:fld>
            <a:endParaRPr lang="en-GB" dirty="0"/>
          </a:p>
        </p:txBody>
      </p:sp>
    </p:spTree>
    <p:extLst>
      <p:ext uri="{BB962C8B-B14F-4D97-AF65-F5344CB8AC3E}">
        <p14:creationId xmlns:p14="http://schemas.microsoft.com/office/powerpoint/2010/main" val="1007035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a:t>
            </a:fld>
            <a:endParaRPr lang="en-GB" dirty="0"/>
          </a:p>
        </p:txBody>
      </p:sp>
    </p:spTree>
    <p:extLst>
      <p:ext uri="{BB962C8B-B14F-4D97-AF65-F5344CB8AC3E}">
        <p14:creationId xmlns:p14="http://schemas.microsoft.com/office/powerpoint/2010/main" val="16172428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Very often, people taking a long break from work may need to show some result from their trip after returning home, either in terms of personal fulfilment or through the acquisition of new skills to either their employer or family members. For them, the time spent travelling was no longer an end in itself, but the means to a new future. </a:t>
            </a:r>
          </a:p>
          <a:p>
            <a:endParaRPr lang="en-AU" dirty="0"/>
          </a:p>
          <a:p>
            <a:r>
              <a:rPr lang="en-AU" dirty="0"/>
              <a:t>The opportunity to engage in a super sabbatical presents opportunities for individuals to pursue solo travel experiences as a way of personal growth and development.</a:t>
            </a:r>
          </a:p>
        </p:txBody>
      </p:sp>
      <p:sp>
        <p:nvSpPr>
          <p:cNvPr id="4" name="Slide Number Placeholder 3"/>
          <p:cNvSpPr>
            <a:spLocks noGrp="1"/>
          </p:cNvSpPr>
          <p:nvPr>
            <p:ph type="sldNum" sz="quarter" idx="5"/>
          </p:nvPr>
        </p:nvSpPr>
        <p:spPr/>
        <p:txBody>
          <a:bodyPr/>
          <a:lstStyle/>
          <a:p>
            <a:fld id="{76737C5B-FEC3-495B-8779-01850281E7D4}" type="slidenum">
              <a:rPr lang="en-GB" smtClean="0"/>
              <a:t>20</a:t>
            </a:fld>
            <a:endParaRPr lang="en-GB" dirty="0"/>
          </a:p>
        </p:txBody>
      </p:sp>
    </p:spTree>
    <p:extLst>
      <p:ext uri="{BB962C8B-B14F-4D97-AF65-F5344CB8AC3E}">
        <p14:creationId xmlns:p14="http://schemas.microsoft.com/office/powerpoint/2010/main" val="34753385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Solo travelling is on the rise. In 2018, 70% of Intrepid Travels USA trips involved solo travellers (Solo Traveller World, 2018). Key motivations for solo travel include for relaxation and time to unwind, meeting new people, redefining your comfort zone, to increase confidence, independence and self-sufficiency and ultimately, seeking ‘freedom’. </a:t>
            </a:r>
          </a:p>
          <a:p>
            <a:endParaRPr lang="en-AU" dirty="0"/>
          </a:p>
          <a:p>
            <a:r>
              <a:rPr lang="en-AU" dirty="0"/>
              <a:t>Solo travellers are typically aged between 41 and 47 years, have an income in the $150,000 range and 85% are women (Solo Traveller World, 2018). </a:t>
            </a:r>
          </a:p>
        </p:txBody>
      </p:sp>
      <p:sp>
        <p:nvSpPr>
          <p:cNvPr id="4" name="Slide Number Placeholder 3"/>
          <p:cNvSpPr>
            <a:spLocks noGrp="1"/>
          </p:cNvSpPr>
          <p:nvPr>
            <p:ph type="sldNum" sz="quarter" idx="5"/>
          </p:nvPr>
        </p:nvSpPr>
        <p:spPr/>
        <p:txBody>
          <a:bodyPr/>
          <a:lstStyle/>
          <a:p>
            <a:fld id="{76737C5B-FEC3-495B-8779-01850281E7D4}" type="slidenum">
              <a:rPr lang="en-GB" smtClean="0"/>
              <a:t>21</a:t>
            </a:fld>
            <a:endParaRPr lang="en-GB" dirty="0"/>
          </a:p>
        </p:txBody>
      </p:sp>
    </p:spTree>
    <p:extLst>
      <p:ext uri="{BB962C8B-B14F-4D97-AF65-F5344CB8AC3E}">
        <p14:creationId xmlns:p14="http://schemas.microsoft.com/office/powerpoint/2010/main" val="41389989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 number of travel companies are catering for this increase in solo travel and particularly, solo women travellers. </a:t>
            </a:r>
          </a:p>
          <a:p>
            <a:endParaRPr lang="en-AU" dirty="0"/>
          </a:p>
          <a:p>
            <a:r>
              <a:rPr lang="en-AU" dirty="0"/>
              <a:t>For example, Intrepid Travel (2018) recorded a 40% increase in solo passengers on their group trips over the past 5 years and have launched their solo only tour range to Bali, India and Vietnam as well as waiving single supplements and creating communal tables for shared meals. </a:t>
            </a:r>
          </a:p>
        </p:txBody>
      </p:sp>
      <p:sp>
        <p:nvSpPr>
          <p:cNvPr id="4" name="Slide Number Placeholder 3"/>
          <p:cNvSpPr>
            <a:spLocks noGrp="1"/>
          </p:cNvSpPr>
          <p:nvPr>
            <p:ph type="sldNum" sz="quarter" idx="5"/>
          </p:nvPr>
        </p:nvSpPr>
        <p:spPr/>
        <p:txBody>
          <a:bodyPr/>
          <a:lstStyle/>
          <a:p>
            <a:fld id="{76737C5B-FEC3-495B-8779-01850281E7D4}" type="slidenum">
              <a:rPr lang="en-GB" smtClean="0"/>
              <a:t>22</a:t>
            </a:fld>
            <a:endParaRPr lang="en-GB" dirty="0"/>
          </a:p>
        </p:txBody>
      </p:sp>
    </p:spTree>
    <p:extLst>
      <p:ext uri="{BB962C8B-B14F-4D97-AF65-F5344CB8AC3E}">
        <p14:creationId xmlns:p14="http://schemas.microsoft.com/office/powerpoint/2010/main" val="24712324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Saga Cruises (UK) has also incorporated 109 new solo cabins on its ‘Spirit Discovery’ ship launched in 2019 to accommodate this increased demand for such travel. </a:t>
            </a:r>
          </a:p>
          <a:p>
            <a:endParaRPr lang="en-AU" dirty="0"/>
          </a:p>
          <a:p>
            <a:r>
              <a:rPr lang="en-AU" dirty="0"/>
              <a:t>More recently, there has been the publication of a number of guidebooks to accommodate this growing segment of the travel market (refer to Figure 3.2).</a:t>
            </a:r>
          </a:p>
        </p:txBody>
      </p:sp>
      <p:sp>
        <p:nvSpPr>
          <p:cNvPr id="4" name="Slide Number Placeholder 3"/>
          <p:cNvSpPr>
            <a:spLocks noGrp="1"/>
          </p:cNvSpPr>
          <p:nvPr>
            <p:ph type="sldNum" sz="quarter" idx="5"/>
          </p:nvPr>
        </p:nvSpPr>
        <p:spPr/>
        <p:txBody>
          <a:bodyPr/>
          <a:lstStyle/>
          <a:p>
            <a:fld id="{76737C5B-FEC3-495B-8779-01850281E7D4}" type="slidenum">
              <a:rPr lang="en-GB" smtClean="0"/>
              <a:t>23</a:t>
            </a:fld>
            <a:endParaRPr lang="en-GB" dirty="0"/>
          </a:p>
        </p:txBody>
      </p:sp>
    </p:spTree>
    <p:extLst>
      <p:ext uri="{BB962C8B-B14F-4D97-AF65-F5344CB8AC3E}">
        <p14:creationId xmlns:p14="http://schemas.microsoft.com/office/powerpoint/2010/main" val="15734828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number of people travelling worldwide is continually increasing and their travel needs are shifting in response to a number of key drivers of change, including globalisation. </a:t>
            </a:r>
          </a:p>
          <a:p>
            <a:endParaRPr lang="en-AU" dirty="0"/>
          </a:p>
          <a:p>
            <a:r>
              <a:rPr lang="en-AU" dirty="0"/>
              <a:t>The various trends identified in this chapter relate to a range of economic, social, political, technological and environmental factors and the tourism industry must recognise the influence of these factors as they evolve in order to meet traveller needs and remain competitive. </a:t>
            </a:r>
          </a:p>
        </p:txBody>
      </p:sp>
      <p:sp>
        <p:nvSpPr>
          <p:cNvPr id="4" name="Slide Number Placeholder 3"/>
          <p:cNvSpPr>
            <a:spLocks noGrp="1"/>
          </p:cNvSpPr>
          <p:nvPr>
            <p:ph type="sldNum" sz="quarter" idx="5"/>
          </p:nvPr>
        </p:nvSpPr>
        <p:spPr/>
        <p:txBody>
          <a:bodyPr/>
          <a:lstStyle/>
          <a:p>
            <a:fld id="{76737C5B-FEC3-495B-8779-01850281E7D4}" type="slidenum">
              <a:rPr lang="en-GB" smtClean="0"/>
              <a:t>25</a:t>
            </a:fld>
            <a:endParaRPr lang="en-GB" dirty="0"/>
          </a:p>
        </p:txBody>
      </p:sp>
    </p:spTree>
    <p:extLst>
      <p:ext uri="{BB962C8B-B14F-4D97-AF65-F5344CB8AC3E}">
        <p14:creationId xmlns:p14="http://schemas.microsoft.com/office/powerpoint/2010/main" val="3654185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Today, more and more people are travelling than ever before with 1.4 billion international tourist arrivals recorded in 2018 and the forecasted 1.8 billion international arrivals set to be reached well before its predicted 2030 (UNWTO, 2019). </a:t>
            </a:r>
          </a:p>
          <a:p>
            <a:endParaRPr lang="en-AU" dirty="0"/>
          </a:p>
          <a:p>
            <a:r>
              <a:rPr lang="en-AU" dirty="0"/>
              <a:t>Chapter 2 discusses the key drivers of change, along with several trends considered to have an impact on the future development of the international tourism industry. This chapter explores some of these trends in the context of future tourist behaviour.</a:t>
            </a:r>
          </a:p>
        </p:txBody>
      </p:sp>
      <p:sp>
        <p:nvSpPr>
          <p:cNvPr id="4" name="Slide Number Placeholder 3"/>
          <p:cNvSpPr>
            <a:spLocks noGrp="1"/>
          </p:cNvSpPr>
          <p:nvPr>
            <p:ph type="sldNum" sz="quarter" idx="5"/>
          </p:nvPr>
        </p:nvSpPr>
        <p:spPr/>
        <p:txBody>
          <a:bodyPr/>
          <a:lstStyle/>
          <a:p>
            <a:fld id="{76737C5B-FEC3-495B-8779-01850281E7D4}" type="slidenum">
              <a:rPr lang="en-GB" smtClean="0"/>
              <a:t>3</a:t>
            </a:fld>
            <a:endParaRPr lang="en-GB" dirty="0"/>
          </a:p>
        </p:txBody>
      </p:sp>
    </p:spTree>
    <p:extLst>
      <p:ext uri="{BB962C8B-B14F-4D97-AF65-F5344CB8AC3E}">
        <p14:creationId xmlns:p14="http://schemas.microsoft.com/office/powerpoint/2010/main" val="3131565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Gretzel et al. (2015) specify that smart tourism ‘involve multiple components and layers of smartness supported by information and communication technologies (ICTs) inclusive of hardware, software, groupware, netware and humanware’ (p.180), as the synergies of these systems help: </a:t>
            </a:r>
          </a:p>
          <a:p>
            <a:endParaRPr lang="en-AU" dirty="0"/>
          </a:p>
          <a:p>
            <a:r>
              <a:rPr lang="en-AU" dirty="0"/>
              <a:t>…facilitate operational and strategic management of organisations by enabling them to manage their information functions and processes as well as communicate interactively with their stakeholders for achieving their mission and objectives (Neuhofer, Buhalis and Ladkin, 2014, p. 341).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4</a:t>
            </a:fld>
            <a:endParaRPr lang="en-GB" dirty="0"/>
          </a:p>
        </p:txBody>
      </p:sp>
    </p:spTree>
    <p:extLst>
      <p:ext uri="{BB962C8B-B14F-4D97-AF65-F5344CB8AC3E}">
        <p14:creationId xmlns:p14="http://schemas.microsoft.com/office/powerpoint/2010/main" val="1241454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At its base, smart tourism refers to ‘smart’ destinations ‘that apply smart principles to urban or rural areas with consideration for both residents and tourists in their efforts to support mobility, resource availability and allocation, sustainability and quality of life/visits’ (Gretzel et al., 2015, p. 180). </a:t>
            </a:r>
          </a:p>
        </p:txBody>
      </p:sp>
      <p:sp>
        <p:nvSpPr>
          <p:cNvPr id="4" name="Slide Number Placeholder 3"/>
          <p:cNvSpPr>
            <a:spLocks noGrp="1"/>
          </p:cNvSpPr>
          <p:nvPr>
            <p:ph type="sldNum" sz="quarter" idx="5"/>
          </p:nvPr>
        </p:nvSpPr>
        <p:spPr/>
        <p:txBody>
          <a:bodyPr/>
          <a:lstStyle/>
          <a:p>
            <a:fld id="{76737C5B-FEC3-495B-8779-01850281E7D4}" type="slidenum">
              <a:rPr lang="en-GB" smtClean="0"/>
              <a:t>5</a:t>
            </a:fld>
            <a:endParaRPr lang="en-GB" dirty="0"/>
          </a:p>
        </p:txBody>
      </p:sp>
    </p:spTree>
    <p:extLst>
      <p:ext uri="{BB962C8B-B14F-4D97-AF65-F5344CB8AC3E}">
        <p14:creationId xmlns:p14="http://schemas.microsoft.com/office/powerpoint/2010/main" val="4185040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 addition to the destination component, there is the ‘smart’ experience component which Gretzel et al. (2015) defines as one that ‘specifically focuses on technology-mediated tourism experiences and their enhancement through personalisation, context-awareness and real time monitoring’ (p. 181).</a:t>
            </a:r>
          </a:p>
        </p:txBody>
      </p:sp>
      <p:sp>
        <p:nvSpPr>
          <p:cNvPr id="4" name="Slide Number Placeholder 3"/>
          <p:cNvSpPr>
            <a:spLocks noGrp="1"/>
          </p:cNvSpPr>
          <p:nvPr>
            <p:ph type="sldNum" sz="quarter" idx="5"/>
          </p:nvPr>
        </p:nvSpPr>
        <p:spPr/>
        <p:txBody>
          <a:bodyPr/>
          <a:lstStyle/>
          <a:p>
            <a:fld id="{76737C5B-FEC3-495B-8779-01850281E7D4}" type="slidenum">
              <a:rPr lang="en-GB" smtClean="0"/>
              <a:t>6</a:t>
            </a:fld>
            <a:endParaRPr lang="en-GB" dirty="0"/>
          </a:p>
        </p:txBody>
      </p:sp>
    </p:spTree>
    <p:extLst>
      <p:ext uri="{BB962C8B-B14F-4D97-AF65-F5344CB8AC3E}">
        <p14:creationId xmlns:p14="http://schemas.microsoft.com/office/powerpoint/2010/main" val="158222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third component, smart business refers to ‘the complex networks that creates and supports the exchange of touristic resources and the co-creation of the tourism experience’ (Gretzel et al., 2015, p. 181). </a:t>
            </a:r>
          </a:p>
          <a:p>
            <a:endParaRPr lang="en-AU" dirty="0"/>
          </a:p>
          <a:p>
            <a:r>
              <a:rPr lang="en-AU" dirty="0"/>
              <a:t>Importantly, Gretzel et al. (2015) observe that smart tourism spans three layers across these key components. Firstly, the “smart information layer that aims at collecting data; a smart exchange layer that supports interconnectivity; and, a smart processing layer that is responsible for the analysis, visualisation and intelligent use of data” (p. 181). </a:t>
            </a:r>
          </a:p>
        </p:txBody>
      </p:sp>
      <p:sp>
        <p:nvSpPr>
          <p:cNvPr id="4" name="Slide Number Placeholder 3"/>
          <p:cNvSpPr>
            <a:spLocks noGrp="1"/>
          </p:cNvSpPr>
          <p:nvPr>
            <p:ph type="sldNum" sz="quarter" idx="5"/>
          </p:nvPr>
        </p:nvSpPr>
        <p:spPr/>
        <p:txBody>
          <a:bodyPr/>
          <a:lstStyle/>
          <a:p>
            <a:fld id="{76737C5B-FEC3-495B-8779-01850281E7D4}" type="slidenum">
              <a:rPr lang="en-GB" smtClean="0"/>
              <a:t>7</a:t>
            </a:fld>
            <a:endParaRPr lang="en-GB" dirty="0"/>
          </a:p>
        </p:txBody>
      </p:sp>
    </p:spTree>
    <p:extLst>
      <p:ext uri="{BB962C8B-B14F-4D97-AF65-F5344CB8AC3E}">
        <p14:creationId xmlns:p14="http://schemas.microsoft.com/office/powerpoint/2010/main" val="1735555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 considering these important components, Gretzel et al. (2015) therefore define smart tourism as:</a:t>
            </a:r>
          </a:p>
          <a:p>
            <a:endParaRPr lang="en-AU" dirty="0"/>
          </a:p>
          <a:p>
            <a:r>
              <a:rPr lang="en-AU" dirty="0"/>
              <a:t>…tourism supported by integrated efforts at a destination to collect and aggregate/harness data derived from physical infrastructure, social connections, government/organisational sources, and human bodies/minds in combination with then use of advanced technologies to transform that data into on-site experiences and business value-propositions with a clear focus on efficiency, sustainability and experience enrichment (p. 181).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8</a:t>
            </a:fld>
            <a:endParaRPr lang="en-GB" dirty="0"/>
          </a:p>
        </p:txBody>
      </p:sp>
    </p:spTree>
    <p:extLst>
      <p:ext uri="{BB962C8B-B14F-4D97-AF65-F5344CB8AC3E}">
        <p14:creationId xmlns:p14="http://schemas.microsoft.com/office/powerpoint/2010/main" val="2257564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 addition to smart tourism, much opportunity exists to revolutionise travel and dining experiences through connection with latest virtual digital technology (Spence and Piqueras-Fiszman, 2013).</a:t>
            </a:r>
          </a:p>
          <a:p>
            <a:endParaRPr lang="en-AU" dirty="0"/>
          </a:p>
          <a:p>
            <a:r>
              <a:rPr lang="en-AU" dirty="0"/>
              <a:t>Virtual tourism is the application of virtual reality (VR), including augmented reality (AR) and mixed reality (MR), to tourism (The Conversation, 2019).</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9</a:t>
            </a:fld>
            <a:endParaRPr lang="en-GB" dirty="0"/>
          </a:p>
        </p:txBody>
      </p:sp>
    </p:spTree>
    <p:extLst>
      <p:ext uri="{BB962C8B-B14F-4D97-AF65-F5344CB8AC3E}">
        <p14:creationId xmlns:p14="http://schemas.microsoft.com/office/powerpoint/2010/main" val="27823003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8882" y="-11112"/>
            <a:ext cx="1663118" cy="1319407"/>
          </a:xfrm>
          <a:prstGeom prst="rect">
            <a:avLst/>
          </a:prstGeom>
        </p:spPr>
      </p:pic>
    </p:spTree>
    <p:extLst>
      <p:ext uri="{BB962C8B-B14F-4D97-AF65-F5344CB8AC3E}">
        <p14:creationId xmlns:p14="http://schemas.microsoft.com/office/powerpoint/2010/main" val="412601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306989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74492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191952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90723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r>
              <a:rPr lang="en-GB" dirty="0"/>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19667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dirty="0"/>
          </a:p>
        </p:txBody>
      </p:sp>
      <p:sp>
        <p:nvSpPr>
          <p:cNvPr id="8" name="Footer Placeholder 7"/>
          <p:cNvSpPr>
            <a:spLocks noGrp="1"/>
          </p:cNvSpPr>
          <p:nvPr>
            <p:ph type="ftr" sz="quarter" idx="11"/>
          </p:nvPr>
        </p:nvSpPr>
        <p:spPr/>
        <p:txBody>
          <a:bodyPr/>
          <a:lstStyle/>
          <a:p>
            <a:r>
              <a:rPr lang="en-GB" dirty="0"/>
              <a:t>[book title]  © Goodfellow Publishers 201x</a:t>
            </a:r>
          </a:p>
        </p:txBody>
      </p:sp>
      <p:sp>
        <p:nvSpPr>
          <p:cNvPr id="9" name="Slide Number Placeholder 8"/>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304996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dirty="0"/>
          </a:p>
        </p:txBody>
      </p:sp>
      <p:sp>
        <p:nvSpPr>
          <p:cNvPr id="4" name="Footer Placeholder 3"/>
          <p:cNvSpPr>
            <a:spLocks noGrp="1"/>
          </p:cNvSpPr>
          <p:nvPr>
            <p:ph type="ftr" sz="quarter" idx="11"/>
          </p:nvPr>
        </p:nvSpPr>
        <p:spPr/>
        <p:txBody>
          <a:bodyPr/>
          <a:lstStyle/>
          <a:p>
            <a:r>
              <a:rPr lang="en-GB" dirty="0"/>
              <a:t>[book title]  © Goodfellow Publishers 201x</a:t>
            </a:r>
          </a:p>
        </p:txBody>
      </p:sp>
      <p:sp>
        <p:nvSpPr>
          <p:cNvPr id="5" name="Slide Number Placeholder 4"/>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394895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dirty="0"/>
          </a:p>
        </p:txBody>
      </p:sp>
      <p:sp>
        <p:nvSpPr>
          <p:cNvPr id="3" name="Footer Placeholder 2"/>
          <p:cNvSpPr>
            <a:spLocks noGrp="1"/>
          </p:cNvSpPr>
          <p:nvPr>
            <p:ph type="ftr" sz="quarter" idx="11"/>
          </p:nvPr>
        </p:nvSpPr>
        <p:spPr/>
        <p:txBody>
          <a:bodyPr/>
          <a:lstStyle/>
          <a:p>
            <a:r>
              <a:rPr lang="en-GB" dirty="0"/>
              <a:t>[book title]  © Goodfellow Publishers 201x</a:t>
            </a:r>
          </a:p>
        </p:txBody>
      </p:sp>
      <p:sp>
        <p:nvSpPr>
          <p:cNvPr id="4" name="Slide Number Placeholder 3"/>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217314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r>
              <a:rPr lang="en-GB" dirty="0"/>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25926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r>
              <a:rPr lang="en-GB" dirty="0"/>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dirty="0"/>
          </a:p>
        </p:txBody>
      </p:sp>
    </p:spTree>
    <p:extLst>
      <p:ext uri="{BB962C8B-B14F-4D97-AF65-F5344CB8AC3E}">
        <p14:creationId xmlns:p14="http://schemas.microsoft.com/office/powerpoint/2010/main" val="232920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a:t>[book title]  © Goodfellow Publishers 201x</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D3C51-24F8-41B7-8E33-F32A2E6838BA}" type="slidenum">
              <a:rPr lang="en-GB" smtClean="0"/>
              <a:t>‹#›</a:t>
            </a:fld>
            <a:endParaRPr lang="en-GB" dirty="0"/>
          </a:p>
        </p:txBody>
      </p:sp>
    </p:spTree>
    <p:extLst>
      <p:ext uri="{BB962C8B-B14F-4D97-AF65-F5344CB8AC3E}">
        <p14:creationId xmlns:p14="http://schemas.microsoft.com/office/powerpoint/2010/main" val="15632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000" b="1" dirty="0"/>
              <a:t>Chapter 3: Tourists of the Future</a:t>
            </a:r>
          </a:p>
          <a:p>
            <a:pPr algn="ctr" eaLnBrk="1" hangingPunct="1"/>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dirty="0"/>
          </a:p>
        </p:txBody>
      </p:sp>
      <p:sp>
        <p:nvSpPr>
          <p:cNvPr id="2" name="Footer Placeholder 1"/>
          <p:cNvSpPr>
            <a:spLocks noGrp="1"/>
          </p:cNvSpPr>
          <p:nvPr>
            <p:ph type="ftr" sz="quarter" idx="11"/>
          </p:nvPr>
        </p:nvSpPr>
        <p:spPr>
          <a:xfrm>
            <a:off x="998807" y="6356350"/>
            <a:ext cx="10030264" cy="365125"/>
          </a:xfrm>
        </p:spPr>
        <p:txBody>
          <a:bodyPr/>
          <a:lstStyle/>
          <a:p>
            <a:r>
              <a:rPr lang="en-GB" dirty="0"/>
              <a:t>International Tourism Futures © Clare Lade, Paul Strickland, Elspeth Frew, Paul Willard, Swati Nagpal, Sandra Cherro Osorio, Peter Vitartas. </a:t>
            </a:r>
          </a:p>
          <a:p>
            <a:r>
              <a:rPr lang="en-GB" dirty="0"/>
              <a:t>All rights reserved 2020</a:t>
            </a:r>
          </a:p>
        </p:txBody>
      </p:sp>
      <p:pic>
        <p:nvPicPr>
          <p:cNvPr id="5" name="Picture 4" descr="A picture containing colorful&#10;&#10;Description automatically generated">
            <a:extLst>
              <a:ext uri="{FF2B5EF4-FFF2-40B4-BE49-F238E27FC236}">
                <a16:creationId xmlns:a16="http://schemas.microsoft.com/office/drawing/2014/main" id="{120408FB-E65D-41A2-A114-33E23165DC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15798"/>
            <a:ext cx="1524000" cy="1985287"/>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895C6E3B-5AF3-4C1E-9350-EED5E0C636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04" y="6084016"/>
            <a:ext cx="713496" cy="68701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3350741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Virtual Tourism…cont.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normAutofit lnSpcReduction="10000"/>
          </a:bodyPr>
          <a:lstStyle/>
          <a:p>
            <a:pPr>
              <a:lnSpc>
                <a:spcPct val="100000"/>
              </a:lnSpc>
            </a:pPr>
            <a:r>
              <a:rPr lang="en-AU" dirty="0"/>
              <a:t>Whilst VR is popular, interactive and may provide a simulated environment, it does prohibit its user from developing a relationship with the real world due to the immersion in that simulated environment. </a:t>
            </a:r>
          </a:p>
          <a:p>
            <a:pPr marL="0" indent="0" algn="r">
              <a:lnSpc>
                <a:spcPct val="100000"/>
              </a:lnSpc>
              <a:buNone/>
            </a:pPr>
            <a:r>
              <a:rPr lang="en-AU" sz="2200" i="1" dirty="0"/>
              <a:t>(Kounavis, Kasimati and Zamani, 2012).</a:t>
            </a:r>
          </a:p>
          <a:p>
            <a:pPr>
              <a:lnSpc>
                <a:spcPct val="100000"/>
              </a:lnSpc>
            </a:pPr>
            <a:endParaRPr lang="en-AU" dirty="0"/>
          </a:p>
          <a:p>
            <a:pPr>
              <a:lnSpc>
                <a:spcPct val="100000"/>
              </a:lnSpc>
            </a:pPr>
            <a:r>
              <a:rPr lang="en-AU" dirty="0"/>
              <a:t>Augmented reality (AR) enables its user to develop a relationship with their environment due to its ability to superimpose computer-generated data onto the real view and it is for this reason, the technology has increased in recent popularity.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177152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Virtual Tourism…cont.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normAutofit fontScale="92500" lnSpcReduction="10000"/>
          </a:bodyPr>
          <a:lstStyle/>
          <a:p>
            <a:pPr>
              <a:lnSpc>
                <a:spcPct val="100000"/>
              </a:lnSpc>
            </a:pPr>
            <a:r>
              <a:rPr lang="en-AU" dirty="0"/>
              <a:t>Within the hospitality sector, in addition to facilitating menu selection and ordering processes, developments in information and communication technologies (ICTs) in recent times have enabled restaurants to begin incorporating both VR and AR into their restaurant dining experiences </a:t>
            </a:r>
          </a:p>
          <a:p>
            <a:pPr marL="0" indent="0" algn="r">
              <a:lnSpc>
                <a:spcPct val="100000"/>
              </a:lnSpc>
              <a:buNone/>
            </a:pPr>
            <a:r>
              <a:rPr lang="en-AU" sz="2400" i="1" dirty="0"/>
              <a:t>(Guttentag, 2010).</a:t>
            </a:r>
          </a:p>
          <a:p>
            <a:pPr>
              <a:lnSpc>
                <a:spcPct val="100000"/>
              </a:lnSpc>
            </a:pPr>
            <a:endParaRPr lang="en-AU" dirty="0"/>
          </a:p>
          <a:p>
            <a:pPr>
              <a:lnSpc>
                <a:spcPct val="100000"/>
              </a:lnSpc>
            </a:pPr>
            <a:r>
              <a:rPr lang="en-AU" dirty="0"/>
              <a:t>As dining out is such a sensory experience, it makes sense that operators would start to experiment with how digital technology can be used in a restaurant setting. </a:t>
            </a:r>
          </a:p>
          <a:p>
            <a:pPr marL="0" indent="0" algn="r">
              <a:lnSpc>
                <a:spcPct val="100000"/>
              </a:lnSpc>
              <a:buNone/>
            </a:pPr>
            <a:r>
              <a:rPr lang="en-AU" sz="2200" i="1" dirty="0"/>
              <a:t>(Tatti, 2016)</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080791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Smart Boredom and its Impact on the Travel Experience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pPr>
            <a:r>
              <a:rPr lang="en-AU" dirty="0"/>
              <a:t>While the increased utilisation of smart technologies has facilitated the creation of more personalised experiences for the traveller, the constant ‘connectivity’ aspect may generate a sense of feeling not complete relaxation while on holiday.</a:t>
            </a:r>
          </a:p>
          <a:p>
            <a:pPr>
              <a:lnSpc>
                <a:spcPct val="100000"/>
              </a:lnSpc>
            </a:pPr>
            <a:endParaRPr lang="en-AU" dirty="0"/>
          </a:p>
          <a:p>
            <a:pPr>
              <a:lnSpc>
                <a:spcPct val="100000"/>
              </a:lnSpc>
            </a:pPr>
            <a:r>
              <a:rPr lang="en-AU" dirty="0"/>
              <a:t>Smart boredom is considered as the ‘use of spare time to browse social media, play games, manage online finances and catch up on the latest news anytime, anywhere’! </a:t>
            </a:r>
          </a:p>
          <a:p>
            <a:pPr marL="0" indent="0" algn="r">
              <a:lnSpc>
                <a:spcPct val="100000"/>
              </a:lnSpc>
              <a:buNone/>
            </a:pPr>
            <a:r>
              <a:rPr lang="en-AU" sz="2200" i="1" dirty="0"/>
              <a:t>(The Conversation, 2018)</a:t>
            </a:r>
            <a:r>
              <a:rPr lang="en-AU" dirty="0"/>
              <a:t>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58316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Smart Boredom and its Impact on the Travel Experience…cont.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pPr>
            <a:r>
              <a:rPr lang="en-AU" dirty="0"/>
              <a:t>The notion behind the term ‘smart boredom’ is maximising our time, whether it be during our morning commute, whilst waiting for an appointment or in the queue at the supermarket. </a:t>
            </a:r>
          </a:p>
          <a:p>
            <a:pPr>
              <a:lnSpc>
                <a:spcPct val="100000"/>
              </a:lnSpc>
            </a:pPr>
            <a:endParaRPr lang="en-AU" dirty="0"/>
          </a:p>
          <a:p>
            <a:pPr>
              <a:lnSpc>
                <a:spcPct val="100000"/>
              </a:lnSpc>
            </a:pPr>
            <a:r>
              <a:rPr lang="en-AU" dirty="0"/>
              <a:t>The use of mobile technology via smartphones and tablets along with the ability to connect to the internet, usually via free Wi-Fi, are major facilitators of the smart boredom concept.</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114692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Smart Boredom and its Impact on the Travel Experience…cont.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pPr>
            <a:r>
              <a:rPr lang="en-AU" dirty="0"/>
              <a:t>However, when it comes to recreation and holidays, the demand for travel experiences reflecting complete relaxation may relate to our ability to be always contactable and online in our everyday life. </a:t>
            </a:r>
          </a:p>
          <a:p>
            <a:pPr>
              <a:lnSpc>
                <a:spcPct val="100000"/>
              </a:lnSpc>
            </a:pPr>
            <a:endParaRPr lang="en-AU" dirty="0"/>
          </a:p>
          <a:p>
            <a:pPr>
              <a:lnSpc>
                <a:spcPct val="100000"/>
              </a:lnSpc>
            </a:pPr>
            <a:r>
              <a:rPr lang="en-AU" dirty="0"/>
              <a:t>Tourists of the future may be seeking a ‘digital detox’ whereby their travel experience may be totally void of any technology and online platforms.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590645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Super Sabbaticals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pPr>
            <a:r>
              <a:rPr lang="en-AU" dirty="0"/>
              <a:t>A super sabbatical involves:</a:t>
            </a:r>
          </a:p>
          <a:p>
            <a:pPr>
              <a:lnSpc>
                <a:spcPct val="100000"/>
              </a:lnSpc>
            </a:pPr>
            <a:endParaRPr lang="en-AU" dirty="0"/>
          </a:p>
          <a:p>
            <a:pPr marL="0" indent="0">
              <a:lnSpc>
                <a:spcPct val="100000"/>
              </a:lnSpc>
              <a:buNone/>
            </a:pPr>
            <a:r>
              <a:rPr lang="en-AU" dirty="0"/>
              <a:t>	…hard-charging career entrepreneurs, financers, and other ‘one-	percenters’, unaccustomed to half measures at work or play, 	seeking a maxed-out full throttle gap year to jump start the kind 	of mind expanding, soul sustaining experiences they missed out 	on whilst laying the foundations of their start-up company. 	</a:t>
            </a:r>
          </a:p>
          <a:p>
            <a:pPr marL="0" indent="0" algn="r">
              <a:lnSpc>
                <a:spcPct val="100000"/>
              </a:lnSpc>
              <a:buNone/>
            </a:pPr>
            <a:r>
              <a:rPr lang="en-AU" sz="2200" i="1" dirty="0"/>
              <a:t>(Meltzer, 2019)</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099770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Super Sabbaticals…cont.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pPr>
            <a:r>
              <a:rPr lang="en-AU" dirty="0"/>
              <a:t>Those taking a super sabbatical are typically aged 35 – 50 years. </a:t>
            </a:r>
          </a:p>
          <a:p>
            <a:pPr>
              <a:lnSpc>
                <a:spcPct val="100000"/>
              </a:lnSpc>
            </a:pPr>
            <a:endParaRPr lang="en-AU" dirty="0"/>
          </a:p>
          <a:p>
            <a:pPr>
              <a:lnSpc>
                <a:spcPct val="100000"/>
              </a:lnSpc>
            </a:pPr>
            <a:r>
              <a:rPr lang="en-AU" dirty="0"/>
              <a:t>The common trait is a Type A overachiever, who either are between jobs, have recently sold their company – or in some cases, were experiencing complete work and personal life imbalance </a:t>
            </a:r>
          </a:p>
          <a:p>
            <a:pPr marL="0" indent="0" algn="r">
              <a:lnSpc>
                <a:spcPct val="100000"/>
              </a:lnSpc>
              <a:buNone/>
            </a:pPr>
            <a:r>
              <a:rPr lang="en-AU" sz="2200" i="1" dirty="0"/>
              <a:t>(Meltzer, 2019).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100345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Super Sabbaticals…cont.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pPr>
            <a:r>
              <a:rPr lang="en-AU" dirty="0"/>
              <a:t>Taking a super sabbatical provides opportunity for people to reconnect with themselves, their family and friends as well as the world around them. </a:t>
            </a:r>
          </a:p>
          <a:p>
            <a:pPr>
              <a:lnSpc>
                <a:spcPct val="100000"/>
              </a:lnSpc>
            </a:pPr>
            <a:endParaRPr lang="en-AU" dirty="0"/>
          </a:p>
          <a:p>
            <a:pPr>
              <a:lnSpc>
                <a:spcPct val="100000"/>
              </a:lnSpc>
            </a:pPr>
            <a:r>
              <a:rPr lang="en-AU" dirty="0"/>
              <a:t>In some cases, people have an epiphany; they have an eagerness to be in touch with their emotions, to experience those goose bumps moments that amaze them.</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901433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Super Sabbaticals…cont.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normAutofit fontScale="92500"/>
          </a:bodyPr>
          <a:lstStyle/>
          <a:p>
            <a:pPr>
              <a:lnSpc>
                <a:spcPct val="100000"/>
              </a:lnSpc>
            </a:pPr>
            <a:r>
              <a:rPr lang="en-AU" dirty="0"/>
              <a:t>Those pursuing volunteer activities as part of a super sabbatical can undertake holidays that involve projects designed to relieve the poverty of certain groups through community well-being and conservation work. The duration of volunteer projects varies from a few weeks to a month or more </a:t>
            </a:r>
          </a:p>
          <a:p>
            <a:pPr marL="0" indent="0" algn="r">
              <a:lnSpc>
                <a:spcPct val="100000"/>
              </a:lnSpc>
              <a:buNone/>
            </a:pPr>
            <a:r>
              <a:rPr lang="en-AU" i="1" dirty="0"/>
              <a:t>(Lyons et al., 2011). </a:t>
            </a:r>
          </a:p>
          <a:p>
            <a:pPr>
              <a:lnSpc>
                <a:spcPct val="100000"/>
              </a:lnSpc>
            </a:pPr>
            <a:endParaRPr lang="en-AU" i="1" dirty="0"/>
          </a:p>
          <a:p>
            <a:pPr>
              <a:lnSpc>
                <a:spcPct val="100000"/>
              </a:lnSpc>
            </a:pPr>
            <a:r>
              <a:rPr lang="en-AU" dirty="0"/>
              <a:t>These projects may include “building infrastructure, business development, environmental regeneration, farming, teaching or wildlife conservation” </a:t>
            </a:r>
          </a:p>
          <a:p>
            <a:pPr marL="0" indent="0" algn="r">
              <a:lnSpc>
                <a:spcPct val="100000"/>
              </a:lnSpc>
              <a:buNone/>
            </a:pPr>
            <a:r>
              <a:rPr lang="en-AU" i="1" dirty="0"/>
              <a:t>(Lyons et al., 2011, p. 367).</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822103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Super Sabbaticals…cont.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normAutofit/>
          </a:bodyPr>
          <a:lstStyle/>
          <a:p>
            <a:pPr>
              <a:lnSpc>
                <a:spcPct val="100000"/>
              </a:lnSpc>
            </a:pPr>
            <a:r>
              <a:rPr lang="en-AU" dirty="0"/>
              <a:t>Creativity can also be a key reason why people may take a super sabbatical. </a:t>
            </a:r>
          </a:p>
          <a:p>
            <a:pPr lvl="1">
              <a:lnSpc>
                <a:spcPct val="100000"/>
              </a:lnSpc>
            </a:pPr>
            <a:r>
              <a:rPr lang="en-AU" dirty="0"/>
              <a:t>As creative activities are subject to growing time pressure, due to work, family and other personal commitments, there are fewer gaps in people’s busy lives for creative activities since they require a heavy time investment. </a:t>
            </a:r>
          </a:p>
          <a:p>
            <a:pPr>
              <a:lnSpc>
                <a:spcPct val="100000"/>
              </a:lnSpc>
            </a:pPr>
            <a:endParaRPr lang="en-AU" dirty="0"/>
          </a:p>
          <a:p>
            <a:pPr>
              <a:lnSpc>
                <a:spcPct val="100000"/>
              </a:lnSpc>
            </a:pPr>
            <a:r>
              <a:rPr lang="en-AU" dirty="0"/>
              <a:t>People who do not have time to engage in creative pastimes in their normal everyday environment are using their leave time for self-development and self-expression.</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064012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Chapter Outline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35723"/>
            <a:ext cx="10515600" cy="4641240"/>
          </a:xfrm>
        </p:spPr>
        <p:txBody>
          <a:bodyPr>
            <a:normAutofit/>
          </a:bodyPr>
          <a:lstStyle/>
          <a:p>
            <a:pPr>
              <a:lnSpc>
                <a:spcPct val="100000"/>
              </a:lnSpc>
            </a:pPr>
            <a:r>
              <a:rPr lang="en-AU" sz="2600" dirty="0"/>
              <a:t>Introduction</a:t>
            </a:r>
          </a:p>
          <a:p>
            <a:pPr>
              <a:lnSpc>
                <a:spcPct val="100000"/>
              </a:lnSpc>
            </a:pPr>
            <a:r>
              <a:rPr lang="en-AU" sz="2600" dirty="0"/>
              <a:t>Smart tourism</a:t>
            </a:r>
          </a:p>
          <a:p>
            <a:pPr>
              <a:lnSpc>
                <a:spcPct val="100000"/>
              </a:lnSpc>
            </a:pPr>
            <a:r>
              <a:rPr lang="en-AU" sz="2600" dirty="0"/>
              <a:t>Virtual tourism</a:t>
            </a:r>
          </a:p>
          <a:p>
            <a:pPr>
              <a:lnSpc>
                <a:spcPct val="100000"/>
              </a:lnSpc>
            </a:pPr>
            <a:r>
              <a:rPr lang="en-AU" sz="2600" dirty="0"/>
              <a:t>Smart boredom and its impact on the travel experience</a:t>
            </a:r>
          </a:p>
          <a:p>
            <a:pPr>
              <a:lnSpc>
                <a:spcPct val="100000"/>
              </a:lnSpc>
            </a:pPr>
            <a:r>
              <a:rPr lang="en-AU" sz="2600" dirty="0"/>
              <a:t>Super sabbaticals</a:t>
            </a:r>
          </a:p>
          <a:p>
            <a:pPr>
              <a:lnSpc>
                <a:spcPct val="100000"/>
              </a:lnSpc>
            </a:pPr>
            <a:r>
              <a:rPr lang="en-AU" sz="2600" dirty="0"/>
              <a:t>The solo traveller</a:t>
            </a:r>
          </a:p>
          <a:p>
            <a:pPr>
              <a:lnSpc>
                <a:spcPct val="100000"/>
              </a:lnSpc>
            </a:pPr>
            <a:r>
              <a:rPr lang="en-AU" sz="2600" dirty="0"/>
              <a:t>Summary</a:t>
            </a:r>
          </a:p>
          <a:p>
            <a:pPr>
              <a:lnSpc>
                <a:spcPct val="100000"/>
              </a:lnSpc>
            </a:pPr>
            <a:r>
              <a:rPr lang="en-AU" sz="2600" dirty="0"/>
              <a:t>Case study</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7097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Super Sabbaticals…cont.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normAutofit fontScale="92500" lnSpcReduction="10000"/>
          </a:bodyPr>
          <a:lstStyle/>
          <a:p>
            <a:pPr>
              <a:lnSpc>
                <a:spcPct val="100000"/>
              </a:lnSpc>
            </a:pPr>
            <a:r>
              <a:rPr lang="en-AU" dirty="0"/>
              <a:t>Very often, people taking a long break from work may need to show some result from their trip after returning home. </a:t>
            </a:r>
          </a:p>
          <a:p>
            <a:pPr lvl="1">
              <a:lnSpc>
                <a:spcPct val="100000"/>
              </a:lnSpc>
            </a:pPr>
            <a:r>
              <a:rPr lang="en-AU" dirty="0"/>
              <a:t>personal fulfilment  </a:t>
            </a:r>
          </a:p>
          <a:p>
            <a:pPr lvl="1">
              <a:lnSpc>
                <a:spcPct val="100000"/>
              </a:lnSpc>
            </a:pPr>
            <a:r>
              <a:rPr lang="en-AU" dirty="0"/>
              <a:t>through the acquisition of new skills to either their employer or family members </a:t>
            </a:r>
          </a:p>
          <a:p>
            <a:pPr>
              <a:lnSpc>
                <a:spcPct val="100000"/>
              </a:lnSpc>
            </a:pPr>
            <a:r>
              <a:rPr lang="en-AU" dirty="0"/>
              <a:t>For them, the time spent travelling was no longer an end in itself, but the means to a new future. </a:t>
            </a:r>
          </a:p>
          <a:p>
            <a:pPr>
              <a:lnSpc>
                <a:spcPct val="100000"/>
              </a:lnSpc>
            </a:pPr>
            <a:endParaRPr lang="en-AU" dirty="0"/>
          </a:p>
          <a:p>
            <a:pPr>
              <a:lnSpc>
                <a:spcPct val="100000"/>
              </a:lnSpc>
            </a:pPr>
            <a:r>
              <a:rPr lang="en-AU" dirty="0"/>
              <a:t>The opportunity to engage in a super sabbatical presents opportunities for individuals to pursue solo travel experiences as a way of personal growth and development.</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161951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Solo Traveller</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normAutofit fontScale="92500"/>
          </a:bodyPr>
          <a:lstStyle/>
          <a:p>
            <a:pPr>
              <a:lnSpc>
                <a:spcPct val="100000"/>
              </a:lnSpc>
            </a:pPr>
            <a:r>
              <a:rPr lang="en-AU" dirty="0"/>
              <a:t>Solo travelling is on the rise. </a:t>
            </a:r>
          </a:p>
          <a:p>
            <a:pPr lvl="1">
              <a:lnSpc>
                <a:spcPct val="100000"/>
              </a:lnSpc>
            </a:pPr>
            <a:r>
              <a:rPr lang="en-AU" dirty="0"/>
              <a:t>In 2018, 70% of Intrepid Travels USA trips involved solo travellers </a:t>
            </a:r>
          </a:p>
          <a:p>
            <a:pPr marL="457200" lvl="1" indent="0" algn="r">
              <a:lnSpc>
                <a:spcPct val="100000"/>
              </a:lnSpc>
              <a:buNone/>
            </a:pPr>
            <a:r>
              <a:rPr lang="en-AU" sz="2200" i="1" dirty="0"/>
              <a:t>(Solo Traveller World, 2018). </a:t>
            </a:r>
          </a:p>
          <a:p>
            <a:pPr>
              <a:lnSpc>
                <a:spcPct val="100000"/>
              </a:lnSpc>
            </a:pPr>
            <a:r>
              <a:rPr lang="en-AU" dirty="0"/>
              <a:t>Key motivations for solo travel include for relaxation and time to unwind, meeting new people, redefining your comfort zone, to increase confidence, independence and self-sufficiency and ultimately, seeking ‘freedom’. </a:t>
            </a:r>
          </a:p>
          <a:p>
            <a:pPr>
              <a:lnSpc>
                <a:spcPct val="100000"/>
              </a:lnSpc>
            </a:pPr>
            <a:endParaRPr lang="en-AU" dirty="0"/>
          </a:p>
          <a:p>
            <a:pPr>
              <a:lnSpc>
                <a:spcPct val="100000"/>
              </a:lnSpc>
            </a:pPr>
            <a:r>
              <a:rPr lang="en-AU" dirty="0"/>
              <a:t>Solo travellers are typically aged between 41 and 47 years, have an income in the $150,000 range and 85% are women (Solo Traveller World, 2018).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923452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Solo Traveller…cont.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pPr>
            <a:r>
              <a:rPr lang="en-AU" dirty="0"/>
              <a:t>A number of travel companies are catering for this increase in solo travel and particularly, solo women travellers. </a:t>
            </a:r>
          </a:p>
          <a:p>
            <a:pPr>
              <a:lnSpc>
                <a:spcPct val="100000"/>
              </a:lnSpc>
            </a:pPr>
            <a:endParaRPr lang="en-AU" dirty="0"/>
          </a:p>
          <a:p>
            <a:pPr>
              <a:lnSpc>
                <a:spcPct val="100000"/>
              </a:lnSpc>
            </a:pPr>
            <a:r>
              <a:rPr lang="en-AU" dirty="0"/>
              <a:t>For example, Intrepid Travel (2018) recorded a 40% increase in solo passengers on their group trips over the past 5 years and have launched their solo only tour range to Bali, India and Vietnam as well as waiving single supplements and creating communal tables for shared meals.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172704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Solo Traveller…cont.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pPr>
            <a:r>
              <a:rPr lang="en-AU" dirty="0"/>
              <a:t>Saga Cruises (UK) has also incorporated 109 new solo cabins on its ‘Spirit Discovery’ ship launched in 2019 to accommodate this increased demand for such travel. </a:t>
            </a:r>
          </a:p>
          <a:p>
            <a:pPr>
              <a:lnSpc>
                <a:spcPct val="100000"/>
              </a:lnSpc>
            </a:pPr>
            <a:endParaRPr lang="en-AU" dirty="0"/>
          </a:p>
          <a:p>
            <a:pPr>
              <a:lnSpc>
                <a:spcPct val="100000"/>
              </a:lnSpc>
            </a:pPr>
            <a:r>
              <a:rPr lang="en-AU" dirty="0"/>
              <a:t>More recently, there has been the publication of a number of guidebooks to accommodate this growing segment of the travel market (refer to Figure 3.2).</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58448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690CD-DF77-4E87-BCE1-FD8DC442BE95}"/>
              </a:ext>
            </a:extLst>
          </p:cNvPr>
          <p:cNvSpPr>
            <a:spLocks noGrp="1"/>
          </p:cNvSpPr>
          <p:nvPr>
            <p:ph type="title"/>
          </p:nvPr>
        </p:nvSpPr>
        <p:spPr/>
        <p:txBody>
          <a:bodyPr/>
          <a:lstStyle/>
          <a:p>
            <a:r>
              <a:rPr lang="en-AU" b="1" dirty="0">
                <a:latin typeface="+mn-lt"/>
              </a:rPr>
              <a:t>Figure 3.2</a:t>
            </a:r>
          </a:p>
        </p:txBody>
      </p:sp>
      <p:pic>
        <p:nvPicPr>
          <p:cNvPr id="6" name="Content Placeholder 5">
            <a:extLst>
              <a:ext uri="{FF2B5EF4-FFF2-40B4-BE49-F238E27FC236}">
                <a16:creationId xmlns:a16="http://schemas.microsoft.com/office/drawing/2014/main" id="{2BC6CD81-7E62-4F0A-9C38-CA27DEC57AF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24498" y="365125"/>
            <a:ext cx="4386121" cy="5811838"/>
          </a:xfrm>
        </p:spPr>
      </p:pic>
      <p:sp>
        <p:nvSpPr>
          <p:cNvPr id="4" name="Footer Placeholder 3">
            <a:extLst>
              <a:ext uri="{FF2B5EF4-FFF2-40B4-BE49-F238E27FC236}">
                <a16:creationId xmlns:a16="http://schemas.microsoft.com/office/drawing/2014/main" id="{41B68589-92D2-4CAC-9699-39BC23AC6898}"/>
              </a:ext>
            </a:extLst>
          </p:cNvPr>
          <p:cNvSpPr>
            <a:spLocks noGrp="1"/>
          </p:cNvSpPr>
          <p:nvPr>
            <p:ph type="ftr" sz="quarter" idx="11"/>
          </p:nvPr>
        </p:nvSpPr>
        <p:spPr/>
        <p:txBody>
          <a:bodyPr/>
          <a:lstStyle/>
          <a:p>
            <a:r>
              <a:rPr lang="en-GB"/>
              <a:t>[book title]  © Goodfellow Publishers 201x</a:t>
            </a:r>
            <a:endParaRPr lang="en-GB" dirty="0"/>
          </a:p>
        </p:txBody>
      </p:sp>
    </p:spTree>
    <p:extLst>
      <p:ext uri="{BB962C8B-B14F-4D97-AF65-F5344CB8AC3E}">
        <p14:creationId xmlns:p14="http://schemas.microsoft.com/office/powerpoint/2010/main" val="2773844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67543"/>
            <a:ext cx="10515600" cy="4609420"/>
          </a:xfrm>
        </p:spPr>
        <p:txBody>
          <a:bodyPr>
            <a:normAutofit/>
          </a:bodyPr>
          <a:lstStyle/>
          <a:p>
            <a:pPr>
              <a:lnSpc>
                <a:spcPct val="100000"/>
              </a:lnSpc>
            </a:pPr>
            <a:r>
              <a:rPr lang="en-AU" dirty="0"/>
              <a:t>The number of people travelling worldwide is continually increasing and their travel needs are shifting in response to a number of key drivers of change, including globalisation. </a:t>
            </a:r>
          </a:p>
          <a:p>
            <a:pPr>
              <a:lnSpc>
                <a:spcPct val="100000"/>
              </a:lnSpc>
            </a:pPr>
            <a:endParaRPr lang="en-AU" dirty="0"/>
          </a:p>
          <a:p>
            <a:pPr>
              <a:lnSpc>
                <a:spcPct val="100000"/>
              </a:lnSpc>
            </a:pPr>
            <a:r>
              <a:rPr lang="en-AU" dirty="0"/>
              <a:t>Trends identified in this chapter relate to a range of economic, social, political, technological and environmental factors.</a:t>
            </a:r>
          </a:p>
          <a:p>
            <a:pPr>
              <a:lnSpc>
                <a:spcPct val="100000"/>
              </a:lnSpc>
            </a:pPr>
            <a:endParaRPr lang="en-AU" dirty="0"/>
          </a:p>
          <a:p>
            <a:pPr>
              <a:lnSpc>
                <a:spcPct val="100000"/>
              </a:lnSpc>
            </a:pPr>
            <a:r>
              <a:rPr lang="en-AU" dirty="0"/>
              <a:t>The tourism industry must recognise the influence of these factors as they evolve in order to meet traveller needs and remain competitive.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6820893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65090"/>
          </a:xfrm>
        </p:spPr>
        <p:txBody>
          <a:bodyPr/>
          <a:lstStyle/>
          <a:p>
            <a:r>
              <a:rPr lang="en-AU" b="1" dirty="0">
                <a:latin typeface="+mn-lt"/>
              </a:rPr>
              <a:t>Case Study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30216"/>
            <a:ext cx="10814538" cy="4926134"/>
          </a:xfrm>
        </p:spPr>
        <p:txBody>
          <a:bodyPr>
            <a:normAutofit/>
          </a:bodyPr>
          <a:lstStyle/>
          <a:p>
            <a:pPr marL="0" indent="0">
              <a:buNone/>
            </a:pPr>
            <a:r>
              <a:rPr lang="en-AU" b="1" dirty="0"/>
              <a:t>Case Study: </a:t>
            </a:r>
            <a:r>
              <a:rPr lang="en-AU" dirty="0"/>
              <a:t>Personalising the Travel Experience</a:t>
            </a:r>
          </a:p>
          <a:p>
            <a:pPr marL="0" indent="0">
              <a:buNone/>
            </a:pPr>
            <a:r>
              <a:rPr lang="en-AU" b="1" dirty="0"/>
              <a:t>Discussion Questions:</a:t>
            </a:r>
          </a:p>
          <a:p>
            <a:pPr marL="514350" indent="-514350">
              <a:buFont typeface="+mj-lt"/>
              <a:buAutoNum type="arabicPeriod"/>
            </a:pPr>
            <a:r>
              <a:rPr lang="en-AU" dirty="0"/>
              <a:t>Identify factors contributing to the increased demand for more personalised and customised tourist experiences.</a:t>
            </a:r>
          </a:p>
          <a:p>
            <a:pPr marL="514350" indent="-514350">
              <a:buFont typeface="+mj-lt"/>
              <a:buAutoNum type="arabicPeriod"/>
            </a:pPr>
            <a:r>
              <a:rPr lang="en-AU" dirty="0"/>
              <a:t>What challenges may exist in the delivery of more personalised services and experiences by the provider? </a:t>
            </a:r>
          </a:p>
          <a:p>
            <a:pPr marL="514350" indent="-514350">
              <a:buFont typeface="+mj-lt"/>
              <a:buAutoNum type="arabicPeriod"/>
            </a:pPr>
            <a:r>
              <a:rPr lang="en-AU" dirty="0"/>
              <a:t>When you travel, do you expect to receive personalised service? If so, why?</a:t>
            </a:r>
          </a:p>
          <a:p>
            <a:pPr marL="0" indent="0">
              <a:buNone/>
            </a:pPr>
            <a:endParaRPr lang="en-AU" sz="3600" b="1"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34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11953"/>
            <a:ext cx="10515600" cy="4351338"/>
          </a:xfrm>
        </p:spPr>
        <p:txBody>
          <a:bodyPr/>
          <a:lstStyle/>
          <a:p>
            <a:pPr>
              <a:lnSpc>
                <a:spcPct val="100000"/>
              </a:lnSpc>
              <a:spcBef>
                <a:spcPts val="300"/>
              </a:spcBef>
            </a:pPr>
            <a:r>
              <a:rPr lang="en-AU" dirty="0"/>
              <a:t>Today, more and more people are travelling than ever before. </a:t>
            </a:r>
          </a:p>
          <a:p>
            <a:pPr lvl="1">
              <a:lnSpc>
                <a:spcPct val="100000"/>
              </a:lnSpc>
              <a:spcBef>
                <a:spcPts val="300"/>
              </a:spcBef>
            </a:pPr>
            <a:r>
              <a:rPr lang="en-AU" dirty="0"/>
              <a:t>1.4 billion international tourist arrivals recorded in 2018 </a:t>
            </a:r>
          </a:p>
          <a:p>
            <a:pPr lvl="1">
              <a:lnSpc>
                <a:spcPct val="100000"/>
              </a:lnSpc>
              <a:spcBef>
                <a:spcPts val="300"/>
              </a:spcBef>
            </a:pPr>
            <a:r>
              <a:rPr lang="en-AU" dirty="0"/>
              <a:t>The forecasted 1.8 billion international arrivals set to be reached well before its predicted 2030 </a:t>
            </a:r>
          </a:p>
          <a:p>
            <a:pPr marL="457200" lvl="1" indent="0" algn="r">
              <a:lnSpc>
                <a:spcPct val="100000"/>
              </a:lnSpc>
              <a:spcBef>
                <a:spcPts val="300"/>
              </a:spcBef>
              <a:buNone/>
            </a:pPr>
            <a:r>
              <a:rPr lang="en-AU" dirty="0"/>
              <a:t>(UNWTO, 2019). </a:t>
            </a:r>
          </a:p>
          <a:p>
            <a:pPr>
              <a:lnSpc>
                <a:spcPct val="100000"/>
              </a:lnSpc>
              <a:spcBef>
                <a:spcPts val="300"/>
              </a:spcBef>
            </a:pPr>
            <a:endParaRPr lang="en-AU" dirty="0"/>
          </a:p>
          <a:p>
            <a:pPr>
              <a:lnSpc>
                <a:spcPct val="100000"/>
              </a:lnSpc>
              <a:spcBef>
                <a:spcPts val="300"/>
              </a:spcBef>
            </a:pPr>
            <a:r>
              <a:rPr lang="en-AU" dirty="0"/>
              <a:t>Key drivers of change, along with several trends considered to have an impact on the future development of the international tourism industry. </a:t>
            </a:r>
          </a:p>
          <a:p>
            <a:pPr>
              <a:lnSpc>
                <a:spcPct val="100000"/>
              </a:lnSpc>
              <a:spcBef>
                <a:spcPts val="300"/>
              </a:spcBef>
            </a:pPr>
            <a:r>
              <a:rPr lang="en-AU" dirty="0"/>
              <a:t>Future tourist behaviour trends identified.</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6539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Smart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29392" y="1690688"/>
            <a:ext cx="10724408" cy="4486275"/>
          </a:xfrm>
        </p:spPr>
        <p:txBody>
          <a:bodyPr>
            <a:normAutofit fontScale="85000" lnSpcReduction="10000"/>
          </a:bodyPr>
          <a:lstStyle/>
          <a:p>
            <a:pPr marL="0" indent="0" algn="ctr">
              <a:lnSpc>
                <a:spcPct val="120000"/>
              </a:lnSpc>
              <a:spcBef>
                <a:spcPts val="0"/>
              </a:spcBef>
              <a:buNone/>
            </a:pPr>
            <a:r>
              <a:rPr lang="en-AU" dirty="0"/>
              <a:t>Smart tourism ‘involve (s) multiple components and layers of smartness supported by information and communication technologies (ICTs) inclusive of hardware, software, groupware, netware and humanware’ (p.180), </a:t>
            </a:r>
          </a:p>
          <a:p>
            <a:pPr marL="0" indent="0" algn="ctr">
              <a:lnSpc>
                <a:spcPct val="120000"/>
              </a:lnSpc>
              <a:spcBef>
                <a:spcPts val="0"/>
              </a:spcBef>
              <a:buNone/>
            </a:pPr>
            <a:r>
              <a:rPr lang="en-AU" dirty="0"/>
              <a:t>as the synergies of these systems help: </a:t>
            </a:r>
          </a:p>
          <a:p>
            <a:pPr marL="0" indent="0" algn="ctr">
              <a:lnSpc>
                <a:spcPct val="120000"/>
              </a:lnSpc>
              <a:spcBef>
                <a:spcPts val="0"/>
              </a:spcBef>
              <a:buNone/>
            </a:pPr>
            <a:r>
              <a:rPr lang="en-AU" dirty="0"/>
              <a:t>…facilitate operational and strategic management of organisations by enabling them to manage their information functions and processes as well as communicate interactively with their stakeholders for achieving their mission and objectives. </a:t>
            </a:r>
          </a:p>
          <a:p>
            <a:pPr marL="0" indent="0" algn="r">
              <a:lnSpc>
                <a:spcPct val="100000"/>
              </a:lnSpc>
              <a:buNone/>
            </a:pPr>
            <a:r>
              <a:rPr lang="en-AU" sz="2600" i="1" dirty="0"/>
              <a:t>(</a:t>
            </a:r>
            <a:r>
              <a:rPr lang="en-AU" sz="2600" i="1" dirty="0" err="1"/>
              <a:t>Neuhofer</a:t>
            </a:r>
            <a:r>
              <a:rPr lang="en-AU" sz="2600" i="1" dirty="0"/>
              <a:t>, </a:t>
            </a:r>
            <a:r>
              <a:rPr lang="en-AU" sz="2600" i="1" dirty="0" err="1"/>
              <a:t>Buhalis</a:t>
            </a:r>
            <a:r>
              <a:rPr lang="en-AU" sz="2600" i="1" dirty="0"/>
              <a:t> and </a:t>
            </a:r>
            <a:r>
              <a:rPr lang="en-AU" sz="2600" i="1" dirty="0" err="1"/>
              <a:t>Ladkin</a:t>
            </a:r>
            <a:r>
              <a:rPr lang="en-AU" sz="2600" i="1" dirty="0"/>
              <a:t>, 2014, p. 341). </a:t>
            </a:r>
          </a:p>
          <a:p>
            <a:pPr>
              <a:lnSpc>
                <a:spcPct val="100000"/>
              </a:lnSpc>
            </a:pPr>
            <a:endParaRPr lang="en-AU" dirty="0"/>
          </a:p>
          <a:p>
            <a:pPr marL="0" indent="0">
              <a:lnSpc>
                <a:spcPct val="100000"/>
              </a:lnSpc>
              <a:buNone/>
            </a:pPr>
            <a:r>
              <a:rPr lang="en-AU" dirty="0"/>
              <a:t>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927748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Smart Tourism…cont.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marL="0" indent="0" algn="ctr">
              <a:lnSpc>
                <a:spcPct val="100000"/>
              </a:lnSpc>
              <a:buNone/>
            </a:pPr>
            <a:endParaRPr lang="en-AU" dirty="0"/>
          </a:p>
          <a:p>
            <a:pPr marL="0" indent="0" algn="ctr">
              <a:lnSpc>
                <a:spcPct val="100000"/>
              </a:lnSpc>
              <a:buNone/>
            </a:pPr>
            <a:r>
              <a:rPr lang="en-AU" dirty="0"/>
              <a:t>Smart tourism refers to ‘smart’ destinations ‘that apply smart principles to urban or rural areas with consideration for both residents and tourists in their efforts to support mobility, resource availability and allocation, sustainability and quality of life/visits’ </a:t>
            </a:r>
          </a:p>
          <a:p>
            <a:pPr marL="0" indent="0" algn="r">
              <a:lnSpc>
                <a:spcPct val="100000"/>
              </a:lnSpc>
              <a:buNone/>
            </a:pPr>
            <a:r>
              <a:rPr lang="en-AU" sz="2200" i="1" dirty="0"/>
              <a:t>(Gretzel et al., 2015, p. 180).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848397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Smart Tourism… 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825625"/>
            <a:ext cx="10775868" cy="4351338"/>
          </a:xfrm>
        </p:spPr>
        <p:txBody>
          <a:bodyPr/>
          <a:lstStyle/>
          <a:p>
            <a:pPr>
              <a:lnSpc>
                <a:spcPct val="100000"/>
              </a:lnSpc>
            </a:pPr>
            <a:r>
              <a:rPr lang="en-AU" dirty="0"/>
              <a:t>In addition to the destination component, there is the ‘smart’ experience component which Gretzel et al. (2015) defines as one that: </a:t>
            </a:r>
          </a:p>
          <a:p>
            <a:pPr>
              <a:lnSpc>
                <a:spcPct val="100000"/>
              </a:lnSpc>
            </a:pPr>
            <a:endParaRPr lang="en-AU" dirty="0"/>
          </a:p>
          <a:p>
            <a:pPr marL="0" indent="0" algn="ctr">
              <a:lnSpc>
                <a:spcPct val="100000"/>
              </a:lnSpc>
              <a:buNone/>
            </a:pPr>
            <a:r>
              <a:rPr lang="en-AU" dirty="0"/>
              <a:t>‘specifically focuses on technology-mediated tourism experiences and their enhancement through personalisation, context-awareness and real time monitoring’ (p. 181).</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915002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Smart Tourism…cont.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normAutofit lnSpcReduction="10000"/>
          </a:bodyPr>
          <a:lstStyle/>
          <a:p>
            <a:pPr>
              <a:lnSpc>
                <a:spcPct val="100000"/>
              </a:lnSpc>
            </a:pPr>
            <a:r>
              <a:rPr lang="en-AU" dirty="0"/>
              <a:t>Smart business refers to ‘the complex networks that creates and supports the exchange of touristic resources and the co-creation of the tourism experience’ </a:t>
            </a:r>
          </a:p>
          <a:p>
            <a:pPr marL="0" indent="0" algn="r">
              <a:lnSpc>
                <a:spcPct val="100000"/>
              </a:lnSpc>
              <a:buNone/>
            </a:pPr>
            <a:r>
              <a:rPr lang="en-AU" sz="2200" i="1" dirty="0"/>
              <a:t>(Gretzel et al., 2015, p. 181).</a:t>
            </a:r>
          </a:p>
          <a:p>
            <a:pPr>
              <a:lnSpc>
                <a:spcPct val="100000"/>
              </a:lnSpc>
            </a:pPr>
            <a:endParaRPr lang="en-AU" dirty="0"/>
          </a:p>
          <a:p>
            <a:pPr>
              <a:lnSpc>
                <a:spcPct val="100000"/>
              </a:lnSpc>
            </a:pPr>
            <a:r>
              <a:rPr lang="en-AU" dirty="0"/>
              <a:t>Smart tourism spans three layers across these key components. Firstly, the “smart information layer that aims at collecting data; a smart exchange layer that supports interconnectivity; and, a smart processing layer that is responsible for the analysis, visualisation and intelligent use of data” (p. 181).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226499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Smart Tourism…cont.</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normAutofit lnSpcReduction="10000"/>
          </a:bodyPr>
          <a:lstStyle/>
          <a:p>
            <a:pPr>
              <a:lnSpc>
                <a:spcPct val="100000"/>
              </a:lnSpc>
            </a:pPr>
            <a:r>
              <a:rPr lang="en-AU" dirty="0"/>
              <a:t>In considering these important components, Gretzel et al. (2015) therefore define smart tourism as:</a:t>
            </a:r>
          </a:p>
          <a:p>
            <a:pPr>
              <a:lnSpc>
                <a:spcPct val="100000"/>
              </a:lnSpc>
            </a:pPr>
            <a:endParaRPr lang="en-AU" dirty="0"/>
          </a:p>
          <a:p>
            <a:pPr marL="0" indent="0">
              <a:lnSpc>
                <a:spcPct val="100000"/>
              </a:lnSpc>
              <a:buNone/>
            </a:pPr>
            <a:r>
              <a:rPr lang="en-AU" dirty="0"/>
              <a:t>	…tourism supported by integrated efforts at a destination to 	collect and aggregate/harness data derived from physical 	infrastructure, social connections, government/organisational 	sources, and human bodies/minds in combination with then use 	of advanced technologies to transform that data into on-site 	experiences and business value-propositions with a clear focus 	on efficiency, sustainability and experience enrichment (p. 181). </a:t>
            </a:r>
          </a:p>
          <a:p>
            <a:pPr marL="0" indent="0">
              <a:lnSpc>
                <a:spcPct val="100000"/>
              </a:lnSpc>
              <a:buNone/>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552703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Virtual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pPr>
            <a:r>
              <a:rPr lang="en-AU" dirty="0"/>
              <a:t>Much opportunity exists to revolutionise travel and dining experiences through connection with latest virtual digital technology. </a:t>
            </a:r>
          </a:p>
          <a:p>
            <a:pPr marL="0" indent="0" algn="r">
              <a:lnSpc>
                <a:spcPct val="100000"/>
              </a:lnSpc>
              <a:buNone/>
            </a:pPr>
            <a:r>
              <a:rPr lang="en-AU" sz="2200" i="1" dirty="0"/>
              <a:t>(Spence and Piqueras-Fiszman, 2013)</a:t>
            </a:r>
          </a:p>
          <a:p>
            <a:pPr>
              <a:lnSpc>
                <a:spcPct val="100000"/>
              </a:lnSpc>
            </a:pPr>
            <a:endParaRPr lang="en-AU" dirty="0"/>
          </a:p>
          <a:p>
            <a:pPr>
              <a:lnSpc>
                <a:spcPct val="100000"/>
              </a:lnSpc>
            </a:pPr>
            <a:endParaRPr lang="en-AU" dirty="0"/>
          </a:p>
          <a:p>
            <a:pPr>
              <a:lnSpc>
                <a:spcPct val="100000"/>
              </a:lnSpc>
            </a:pPr>
            <a:r>
              <a:rPr lang="en-AU" dirty="0"/>
              <a:t>Virtual tourism is the application of virtual reality (VR), including augmented reality (AR) and mixed reality (MR), to tourism </a:t>
            </a:r>
          </a:p>
          <a:p>
            <a:pPr marL="0" indent="0" algn="r">
              <a:lnSpc>
                <a:spcPct val="100000"/>
              </a:lnSpc>
              <a:buNone/>
            </a:pPr>
            <a:r>
              <a:rPr lang="en-AU" sz="2200" i="1" dirty="0"/>
              <a:t>(The Conversation, 2019)</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091111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3525</TotalTime>
  <Words>3701</Words>
  <Application>Microsoft Office PowerPoint</Application>
  <PresentationFormat>Widescreen</PresentationFormat>
  <Paragraphs>245</Paragraphs>
  <Slides>26</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PowerPoint Presentation</vt:lpstr>
      <vt:lpstr>Chapter Outline</vt:lpstr>
      <vt:lpstr>Introduction</vt:lpstr>
      <vt:lpstr>Smart Tourism</vt:lpstr>
      <vt:lpstr>Smart Tourism…cont.</vt:lpstr>
      <vt:lpstr>Smart Tourism… cont.</vt:lpstr>
      <vt:lpstr>Smart Tourism…cont.</vt:lpstr>
      <vt:lpstr>Smart Tourism…cont.</vt:lpstr>
      <vt:lpstr>Virtual Tourism</vt:lpstr>
      <vt:lpstr>Virtual Tourism…cont.</vt:lpstr>
      <vt:lpstr>Virtual Tourism…cont.</vt:lpstr>
      <vt:lpstr>Smart Boredom and its Impact on the Travel Experience</vt:lpstr>
      <vt:lpstr>Smart Boredom and its Impact on the Travel Experience…cont.</vt:lpstr>
      <vt:lpstr>Smart Boredom and its Impact on the Travel Experience…cont.</vt:lpstr>
      <vt:lpstr>Super Sabbaticals</vt:lpstr>
      <vt:lpstr>Super Sabbaticals…cont.</vt:lpstr>
      <vt:lpstr>Super Sabbaticals…cont.</vt:lpstr>
      <vt:lpstr>Super Sabbaticals…cont.</vt:lpstr>
      <vt:lpstr>Super Sabbaticals…cont.</vt:lpstr>
      <vt:lpstr>Super Sabbaticals…cont.</vt:lpstr>
      <vt:lpstr>The Solo Traveller</vt:lpstr>
      <vt:lpstr>The Solo Traveller…cont.</vt:lpstr>
      <vt:lpstr>The Solo Traveller…cont.</vt:lpstr>
      <vt:lpstr>Figure 3.2</vt:lpstr>
      <vt:lpstr>Summary</vt:lpstr>
      <vt:lpstr>Case Study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Clare Lade</cp:lastModifiedBy>
  <cp:revision>214</cp:revision>
  <dcterms:created xsi:type="dcterms:W3CDTF">2016-07-13T11:20:36Z</dcterms:created>
  <dcterms:modified xsi:type="dcterms:W3CDTF">2021-03-11T07:22:17Z</dcterms:modified>
</cp:coreProperties>
</file>